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292" r:id="rId5"/>
    <p:sldId id="1305" r:id="rId6"/>
    <p:sldId id="352" r:id="rId7"/>
    <p:sldId id="1300" r:id="rId8"/>
    <p:sldId id="1284" r:id="rId9"/>
    <p:sldId id="1285" r:id="rId10"/>
    <p:sldId id="1286" r:id="rId11"/>
    <p:sldId id="1287" r:id="rId12"/>
    <p:sldId id="1292" r:id="rId13"/>
    <p:sldId id="1293" r:id="rId14"/>
    <p:sldId id="1295" r:id="rId15"/>
    <p:sldId id="1297" r:id="rId16"/>
    <p:sldId id="1288" r:id="rId17"/>
    <p:sldId id="1249" r:id="rId18"/>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5BC3B4-51B2-48C8-9808-CC5F2DDB3C01}" v="5" dt="2024-04-09T09:01:22.4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103" d="100"/>
          <a:sy n="103" d="100"/>
        </p:scale>
        <p:origin x="1138" y="72"/>
      </p:cViewPr>
      <p:guideLst>
        <p:guide orient="horz" pos="612"/>
        <p:guide pos="144"/>
        <p:guide orient="horz" pos="876"/>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notesMaster" Target="notesMasters/notesMaster1.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NAVINA K.S</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622021243039</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PAAVAI COLLEGE OF ENGINEERING</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Service Page</a:t>
            </a:r>
          </a:p>
        </p:txBody>
      </p:sp>
      <p:pic>
        <p:nvPicPr>
          <p:cNvPr id="4" name="Picture 3">
            <a:extLst>
              <a:ext uri="{FF2B5EF4-FFF2-40B4-BE49-F238E27FC236}">
                <a16:creationId xmlns:a16="http://schemas.microsoft.com/office/drawing/2014/main" id="{290C09E2-480A-D779-4EEA-CC2F3A3B364E}"/>
              </a:ext>
            </a:extLst>
          </p:cNvPr>
          <p:cNvPicPr>
            <a:picLocks noChangeAspect="1"/>
          </p:cNvPicPr>
          <p:nvPr/>
        </p:nvPicPr>
        <p:blipFill>
          <a:blip r:embed="rId2"/>
          <a:stretch>
            <a:fillRect/>
          </a:stretch>
        </p:blipFill>
        <p:spPr>
          <a:xfrm>
            <a:off x="0" y="1267650"/>
            <a:ext cx="8963378" cy="3772644"/>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4" name="Picture 3">
            <a:extLst>
              <a:ext uri="{FF2B5EF4-FFF2-40B4-BE49-F238E27FC236}">
                <a16:creationId xmlns:a16="http://schemas.microsoft.com/office/drawing/2014/main" id="{D5DA17C2-7631-5887-06C8-DC3A0C2EC1B0}"/>
              </a:ext>
            </a:extLst>
          </p:cNvPr>
          <p:cNvPicPr>
            <a:picLocks noChangeAspect="1"/>
          </p:cNvPicPr>
          <p:nvPr/>
        </p:nvPicPr>
        <p:blipFill>
          <a:blip r:embed="rId2"/>
          <a:stretch>
            <a:fillRect/>
          </a:stretch>
        </p:blipFill>
        <p:spPr>
          <a:xfrm>
            <a:off x="79022" y="1267650"/>
            <a:ext cx="9022062" cy="3755906"/>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b="0" i="0" dirty="0">
                <a:solidFill>
                  <a:srgbClr val="374151"/>
                </a:solidFill>
                <a:effectLst/>
                <a:latin typeface="Söhne"/>
              </a:rPr>
            </a:br>
            <a:endParaRPr lang="en-US" dirty="0"/>
          </a:p>
        </p:txBody>
      </p:sp>
      <p:pic>
        <p:nvPicPr>
          <p:cNvPr id="3" name="Picture 2">
            <a:extLst>
              <a:ext uri="{FF2B5EF4-FFF2-40B4-BE49-F238E27FC236}">
                <a16:creationId xmlns:a16="http://schemas.microsoft.com/office/drawing/2014/main" id="{DB33D108-1A6E-0F1F-0127-8B39C9E6209B}"/>
              </a:ext>
            </a:extLst>
          </p:cNvPr>
          <p:cNvPicPr>
            <a:picLocks noChangeAspect="1"/>
          </p:cNvPicPr>
          <p:nvPr/>
        </p:nvPicPr>
        <p:blipFill>
          <a:blip r:embed="rId2"/>
          <a:stretch>
            <a:fillRect/>
          </a:stretch>
        </p:blipFill>
        <p:spPr>
          <a:xfrm>
            <a:off x="505615" y="1529243"/>
            <a:ext cx="8132769" cy="2085013"/>
          </a:xfrm>
          <a:prstGeom prst="rect">
            <a:avLst/>
          </a:prstGeom>
        </p:spPr>
      </p:pic>
    </p:spTree>
    <p:extLst>
      <p:ext uri="{BB962C8B-B14F-4D97-AF65-F5344CB8AC3E}">
        <p14:creationId xmlns:p14="http://schemas.microsoft.com/office/powerpoint/2010/main" val="1323128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C10EFA8F-400E-54EF-FE09-2414044A92FF}"/>
              </a:ext>
            </a:extLst>
          </p:cNvPr>
          <p:cNvPicPr>
            <a:picLocks noChangeAspect="1"/>
          </p:cNvPicPr>
          <p:nvPr/>
        </p:nvPicPr>
        <p:blipFill>
          <a:blip r:embed="rId3"/>
          <a:stretch>
            <a:fillRect/>
          </a:stretch>
        </p:blipFill>
        <p:spPr>
          <a:xfrm>
            <a:off x="624498" y="1253066"/>
            <a:ext cx="7895004" cy="3025711"/>
          </a:xfrm>
          <a:prstGeom prst="rect">
            <a:avLst/>
          </a:prstGeom>
        </p:spPr>
      </p:pic>
    </p:spTree>
    <p:extLst>
      <p:ext uri="{BB962C8B-B14F-4D97-AF65-F5344CB8AC3E}">
        <p14:creationId xmlns:p14="http://schemas.microsoft.com/office/powerpoint/2010/main" val="2018878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Abstract</a:t>
            </a:r>
            <a:br>
              <a:rPr lang="en-IN" sz="1600" b="1" dirty="0">
                <a:solidFill>
                  <a:srgbClr val="213163"/>
                </a:solidFill>
              </a:rPr>
            </a:br>
            <a:br>
              <a:rPr lang="en-IN" sz="1600" b="1" dirty="0">
                <a:solidFill>
                  <a:srgbClr val="213163"/>
                </a:solidFill>
              </a:rPr>
            </a:b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7" name="TextBox 6">
            <a:extLst>
              <a:ext uri="{FF2B5EF4-FFF2-40B4-BE49-F238E27FC236}">
                <a16:creationId xmlns:a16="http://schemas.microsoft.com/office/drawing/2014/main" id="{3FF04DDA-8C4A-0470-90D7-C4CAC06DC56B}"/>
              </a:ext>
            </a:extLst>
          </p:cNvPr>
          <p:cNvSpPr txBox="1"/>
          <p:nvPr/>
        </p:nvSpPr>
        <p:spPr>
          <a:xfrm>
            <a:off x="289932" y="1004393"/>
            <a:ext cx="7426712" cy="3754874"/>
          </a:xfrm>
          <a:prstGeom prst="rect">
            <a:avLst/>
          </a:prstGeom>
          <a:noFill/>
        </p:spPr>
        <p:txBody>
          <a:bodyPr wrap="square">
            <a:spAutoFit/>
          </a:bodyPr>
          <a:lstStyle/>
          <a:p>
            <a:r>
              <a:rPr lang="en-US" dirty="0"/>
              <a:t>Online Bus Ticket Reservation System is a Web based application that works within a centralized network. This project presents a review on the software program "Online Bus Ticket Reservation System" as should be used in a bus transportation system, a facility which is used to reserve seats, cancellation of reservation and different types of route enquiries used on securing quick reservations. OBTRS is built for managing and computerizing the traditional database, ticket booking and tracking bus and travel made. It maintains all customer details, bus details, reservation details. In order to achieve the design, Imo Transport Company (ITC) was chosen as a case study because of its strategic importance to Imo State. Structured Systems Analysis and Design Methodology (SSADM) was adopted. In </a:t>
            </a:r>
            <a:r>
              <a:rPr lang="en-US" dirty="0" err="1"/>
              <a:t>addition,Django</a:t>
            </a:r>
            <a:r>
              <a:rPr lang="en-US" dirty="0"/>
              <a:t> language was used for the front-end of the software while the back end was designed using python The software achieved is capable of improving the customer hand and relationship management in ITC operations. It is recommended that despite the present functionality of the designed software, an additional functionality such as the use of E-mail to send tickets and notifications to the customer and an online payment using credit cards/debit cards should be implemented into the system. Furthermore, other operations carried by ITC such as the courier services should also be integrated in order to enhance the system.</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Problem Statement</a:t>
            </a:r>
            <a:br>
              <a:rPr lang="en-IN" sz="1600" b="1" dirty="0">
                <a:solidFill>
                  <a:srgbClr val="213163"/>
                </a:solidFill>
              </a:rPr>
            </a:br>
            <a:br>
              <a:rPr lang="en-IN" sz="1600" b="1" dirty="0">
                <a:solidFill>
                  <a:srgbClr val="213163"/>
                </a:solidFill>
              </a:rPr>
            </a:br>
            <a:br>
              <a:rPr lang="en-IN" sz="1600" b="1" dirty="0">
                <a:solidFill>
                  <a:srgbClr val="213163"/>
                </a:solidFill>
              </a:rPr>
            </a:br>
            <a:endParaRPr lang="en-IN" sz="1600" dirty="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5" name="Picture 4">
            <a:extLst>
              <a:ext uri="{FF2B5EF4-FFF2-40B4-BE49-F238E27FC236}">
                <a16:creationId xmlns:a16="http://schemas.microsoft.com/office/drawing/2014/main" id="{A7EFA0FB-3D6A-CF32-5C29-1D345DBF2EB4}"/>
              </a:ext>
            </a:extLst>
          </p:cNvPr>
          <p:cNvPicPr>
            <a:picLocks noChangeAspect="1"/>
          </p:cNvPicPr>
          <p:nvPr/>
        </p:nvPicPr>
        <p:blipFill>
          <a:blip r:embed="rId3"/>
          <a:stretch>
            <a:fillRect/>
          </a:stretch>
        </p:blipFill>
        <p:spPr>
          <a:xfrm>
            <a:off x="845820" y="1115942"/>
            <a:ext cx="6742760" cy="1231499"/>
          </a:xfrm>
          <a:prstGeom prst="rect">
            <a:avLst/>
          </a:prstGeom>
        </p:spPr>
      </p:pic>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br>
              <a:rPr lang="en-IN" sz="1600" b="1" dirty="0">
                <a:solidFill>
                  <a:srgbClr val="213163"/>
                </a:solidFill>
              </a:rPr>
            </a:br>
            <a:br>
              <a:rPr lang="en-IN" sz="1600" b="1" dirty="0">
                <a:solidFill>
                  <a:srgbClr val="213163"/>
                </a:solidFill>
              </a:rPr>
            </a:br>
            <a:br>
              <a:rPr lang="en-IN" sz="1600" b="1" dirty="0">
                <a:solidFill>
                  <a:srgbClr val="213163"/>
                </a:solidFill>
              </a:rPr>
            </a:b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5" name="Picture 4">
            <a:extLst>
              <a:ext uri="{FF2B5EF4-FFF2-40B4-BE49-F238E27FC236}">
                <a16:creationId xmlns:a16="http://schemas.microsoft.com/office/drawing/2014/main" id="{D608B427-FA80-0ABD-ED18-15163CC33790}"/>
              </a:ext>
            </a:extLst>
          </p:cNvPr>
          <p:cNvPicPr>
            <a:picLocks noChangeAspect="1"/>
          </p:cNvPicPr>
          <p:nvPr/>
        </p:nvPicPr>
        <p:blipFill>
          <a:blip r:embed="rId3"/>
          <a:stretch>
            <a:fillRect/>
          </a:stretch>
        </p:blipFill>
        <p:spPr>
          <a:xfrm>
            <a:off x="423520" y="1122555"/>
            <a:ext cx="6943946" cy="976947"/>
          </a:xfrm>
          <a:prstGeom prst="rect">
            <a:avLst/>
          </a:prstGeom>
        </p:spPr>
      </p:pic>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br>
              <a:rPr lang="en-IN" sz="1600" b="1" dirty="0">
                <a:solidFill>
                  <a:srgbClr val="213163"/>
                </a:solidFill>
              </a:rPr>
            </a:br>
            <a:br>
              <a:rPr lang="en-IN" sz="1600" b="1" dirty="0">
                <a:solidFill>
                  <a:srgbClr val="213163"/>
                </a:solidFill>
              </a:rPr>
            </a:br>
            <a:br>
              <a:rPr lang="en-IN" sz="1600" b="1" dirty="0">
                <a:solidFill>
                  <a:srgbClr val="213163"/>
                </a:solidFill>
              </a:rPr>
            </a:br>
            <a:endParaRPr lang="en-IN" sz="1600" dirty="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5" name="Picture 4">
            <a:extLst>
              <a:ext uri="{FF2B5EF4-FFF2-40B4-BE49-F238E27FC236}">
                <a16:creationId xmlns:a16="http://schemas.microsoft.com/office/drawing/2014/main" id="{5871A957-5AB7-3577-FA68-599330BE715E}"/>
              </a:ext>
            </a:extLst>
          </p:cNvPr>
          <p:cNvPicPr>
            <a:picLocks noChangeAspect="1"/>
          </p:cNvPicPr>
          <p:nvPr/>
        </p:nvPicPr>
        <p:blipFill>
          <a:blip r:embed="rId3"/>
          <a:stretch>
            <a:fillRect/>
          </a:stretch>
        </p:blipFill>
        <p:spPr>
          <a:xfrm>
            <a:off x="845820" y="1129921"/>
            <a:ext cx="5590517" cy="2883658"/>
          </a:xfrm>
          <a:prstGeom prst="rect">
            <a:avLst/>
          </a:prstGeom>
        </p:spPr>
      </p:pic>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Modelling</a:t>
            </a:r>
            <a:br>
              <a:rPr lang="en-IN" sz="1600" b="1" dirty="0">
                <a:solidFill>
                  <a:srgbClr val="213163"/>
                </a:solidFill>
              </a:rPr>
            </a:br>
            <a:br>
              <a:rPr lang="en-IN" sz="1600" b="1" dirty="0">
                <a:solidFill>
                  <a:srgbClr val="213163"/>
                </a:solidFill>
              </a:rPr>
            </a:br>
            <a:r>
              <a:rPr lang="en-IN" sz="1600" b="1" dirty="0">
                <a:solidFill>
                  <a:srgbClr val="213163"/>
                </a:solidFill>
              </a:rPr>
              <a:t> </a:t>
            </a:r>
            <a:br>
              <a:rPr lang="en-IN" sz="1600" b="1" dirty="0">
                <a:solidFill>
                  <a:srgbClr val="213163"/>
                </a:solidFill>
              </a:rPr>
            </a:br>
            <a:br>
              <a:rPr lang="en-IN" sz="1600" b="1" dirty="0">
                <a:solidFill>
                  <a:srgbClr val="213163"/>
                </a:solidFill>
              </a:rPr>
            </a:b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id="{38FF0ABF-A9B3-84D3-A89B-BC1684D0920C}"/>
              </a:ext>
            </a:extLst>
          </p:cNvPr>
          <p:cNvPicPr>
            <a:picLocks noChangeAspect="1"/>
          </p:cNvPicPr>
          <p:nvPr/>
        </p:nvPicPr>
        <p:blipFill>
          <a:blip r:embed="rId3"/>
          <a:stretch>
            <a:fillRect/>
          </a:stretch>
        </p:blipFill>
        <p:spPr>
          <a:xfrm>
            <a:off x="407201" y="1041592"/>
            <a:ext cx="2383743" cy="1018120"/>
          </a:xfrm>
          <a:prstGeom prst="rect">
            <a:avLst/>
          </a:prstGeom>
        </p:spPr>
      </p:pic>
      <p:pic>
        <p:nvPicPr>
          <p:cNvPr id="6" name="Picture 5">
            <a:extLst>
              <a:ext uri="{FF2B5EF4-FFF2-40B4-BE49-F238E27FC236}">
                <a16:creationId xmlns:a16="http://schemas.microsoft.com/office/drawing/2014/main" id="{51C89B11-4071-7809-66D4-E9BCD795EC80}"/>
              </a:ext>
            </a:extLst>
          </p:cNvPr>
          <p:cNvPicPr>
            <a:picLocks noChangeAspect="1"/>
          </p:cNvPicPr>
          <p:nvPr/>
        </p:nvPicPr>
        <p:blipFill>
          <a:blip r:embed="rId4"/>
          <a:stretch>
            <a:fillRect/>
          </a:stretch>
        </p:blipFill>
        <p:spPr>
          <a:xfrm>
            <a:off x="198533" y="2141052"/>
            <a:ext cx="2487384" cy="471024"/>
          </a:xfrm>
          <a:prstGeom prst="rect">
            <a:avLst/>
          </a:prstGeom>
        </p:spPr>
      </p:pic>
      <p:pic>
        <p:nvPicPr>
          <p:cNvPr id="7" name="Picture 6">
            <a:extLst>
              <a:ext uri="{FF2B5EF4-FFF2-40B4-BE49-F238E27FC236}">
                <a16:creationId xmlns:a16="http://schemas.microsoft.com/office/drawing/2014/main" id="{D88CAE56-BBCB-26E1-7AAF-DB9BC45140D2}"/>
              </a:ext>
            </a:extLst>
          </p:cNvPr>
          <p:cNvPicPr>
            <a:picLocks noChangeAspect="1"/>
          </p:cNvPicPr>
          <p:nvPr/>
        </p:nvPicPr>
        <p:blipFill>
          <a:blip r:embed="rId5"/>
          <a:stretch>
            <a:fillRect/>
          </a:stretch>
        </p:blipFill>
        <p:spPr>
          <a:xfrm>
            <a:off x="350245" y="2504566"/>
            <a:ext cx="8071804" cy="1383610"/>
          </a:xfrm>
          <a:prstGeom prst="rect">
            <a:avLst/>
          </a:prstGeom>
        </p:spPr>
      </p:pic>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a:p>
        </p:txBody>
      </p:sp>
      <p:pic>
        <p:nvPicPr>
          <p:cNvPr id="5" name="Picture 4">
            <a:extLst>
              <a:ext uri="{FF2B5EF4-FFF2-40B4-BE49-F238E27FC236}">
                <a16:creationId xmlns:a16="http://schemas.microsoft.com/office/drawing/2014/main" id="{21090346-620E-0DF1-A44C-0E1AF138571D}"/>
              </a:ext>
            </a:extLst>
          </p:cNvPr>
          <p:cNvPicPr>
            <a:picLocks noChangeAspect="1"/>
          </p:cNvPicPr>
          <p:nvPr/>
        </p:nvPicPr>
        <p:blipFill>
          <a:blip r:embed="rId2"/>
          <a:stretch>
            <a:fillRect/>
          </a:stretch>
        </p:blipFill>
        <p:spPr>
          <a:xfrm>
            <a:off x="311699" y="1322071"/>
            <a:ext cx="8689934" cy="3465519"/>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72</TotalTime>
  <Words>366</Words>
  <Application>Microsoft Office PowerPoint</Application>
  <PresentationFormat>On-screen Show (16:9)</PresentationFormat>
  <Paragraphs>37</Paragraphs>
  <Slides>14</Slides>
  <Notes>10</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14</vt:i4>
      </vt:variant>
      <vt:variant>
        <vt:lpstr>Custom Shows</vt:lpstr>
      </vt:variant>
      <vt:variant>
        <vt:i4>1</vt:i4>
      </vt:variant>
    </vt:vector>
  </HeadingPairs>
  <TitlesOfParts>
    <vt:vector size="21" baseType="lpstr">
      <vt:lpstr>Arial</vt:lpstr>
      <vt:lpstr>Arial MT</vt:lpstr>
      <vt:lpstr>Calibri</vt:lpstr>
      <vt:lpstr>Söhne</vt:lpstr>
      <vt:lpstr>Times New Roman</vt:lpstr>
      <vt:lpstr>Simple Light</vt:lpstr>
      <vt:lpstr>PowerPoint Presentation</vt:lpstr>
      <vt:lpstr>PowerPoint Presentation</vt:lpstr>
      <vt:lpstr>Abstract   </vt:lpstr>
      <vt:lpstr>Problem Statement   </vt:lpstr>
      <vt:lpstr>Project Overview   </vt:lpstr>
      <vt:lpstr>Proposed Solution   </vt:lpstr>
      <vt:lpstr>Technology Used</vt:lpstr>
      <vt:lpstr>Modelling     </vt:lpstr>
      <vt:lpstr>Homepage</vt:lpstr>
      <vt:lpstr>Service Page</vt:lpstr>
      <vt:lpstr>Departments-Page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Navina K.S</cp:lastModifiedBy>
  <cp:revision>8</cp:revision>
  <dcterms:modified xsi:type="dcterms:W3CDTF">2024-04-09T09:05:10Z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